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0" r:id="rId3"/>
  </p:sldMasterIdLst>
  <p:notesMasterIdLst>
    <p:notesMasterId r:id="rId17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D9F"/>
    <a:srgbClr val="0BBBCF"/>
    <a:srgbClr val="FFB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9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DD2-6163-0A47-B5EB-F2010815303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508C-8607-224F-99AD-04E0396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71DDF-438A-4302-8C66-E412A04885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392" y="1122363"/>
            <a:ext cx="6175408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392" y="3602038"/>
            <a:ext cx="617540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70D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70D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BBBCF"/>
              </a:buClr>
              <a:defRPr/>
            </a:lvl1pPr>
            <a:lvl2pPr>
              <a:buClr>
                <a:srgbClr val="0BBBCF"/>
              </a:buClr>
              <a:defRPr/>
            </a:lvl2pPr>
            <a:lvl3pPr>
              <a:buClr>
                <a:srgbClr val="0BBBCF"/>
              </a:buClr>
              <a:defRPr/>
            </a:lvl3pPr>
            <a:lvl4pPr>
              <a:buClr>
                <a:srgbClr val="0BBBCF"/>
              </a:buClr>
              <a:defRPr/>
            </a:lvl4pPr>
            <a:lvl5pPr>
              <a:buClr>
                <a:srgbClr val="0BBBC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46BC7C-D0CF-47A7-9317-59A4F371B21A}"/>
              </a:ext>
            </a:extLst>
          </p:cNvPr>
          <p:cNvSpPr txBox="1"/>
          <p:nvPr userDrawn="1"/>
        </p:nvSpPr>
        <p:spPr>
          <a:xfrm>
            <a:off x="4664028" y="2247314"/>
            <a:ext cx="70479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70D9F"/>
                </a:solidFill>
              </a:rPr>
              <a:t>2365 Harrodsburg Road, Suite A325</a:t>
            </a:r>
          </a:p>
          <a:p>
            <a:pPr algn="ctr"/>
            <a:r>
              <a:rPr lang="en-US" sz="2800" dirty="0">
                <a:solidFill>
                  <a:srgbClr val="070D9F"/>
                </a:solidFill>
              </a:rPr>
              <a:t>Lexington, KY 40504</a:t>
            </a:r>
          </a:p>
          <a:p>
            <a:pPr algn="ctr"/>
            <a:r>
              <a:rPr lang="en-US" sz="2800" dirty="0">
                <a:solidFill>
                  <a:srgbClr val="070D9F"/>
                </a:solidFill>
              </a:rPr>
              <a:t>888.423.3131</a:t>
            </a:r>
          </a:p>
          <a:p>
            <a:pPr algn="ctr"/>
            <a:endParaRPr lang="en-US" sz="2800" dirty="0">
              <a:solidFill>
                <a:srgbClr val="070D9F"/>
              </a:solidFill>
            </a:endParaRPr>
          </a:p>
          <a:p>
            <a:pPr algn="ctr"/>
            <a:r>
              <a:rPr lang="en-US" sz="2800" b="1" dirty="0">
                <a:solidFill>
                  <a:srgbClr val="070D9F"/>
                </a:solidFill>
              </a:rPr>
              <a:t>coachfederation.org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DAA33-A690-462D-888B-6B8058918B58}"/>
              </a:ext>
            </a:extLst>
          </p:cNvPr>
          <p:cNvSpPr txBox="1"/>
          <p:nvPr userDrawn="1"/>
        </p:nvSpPr>
        <p:spPr>
          <a:xfrm>
            <a:off x="5011031" y="890865"/>
            <a:ext cx="680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Contact ICF</a:t>
            </a:r>
          </a:p>
        </p:txBody>
      </p:sp>
    </p:spTree>
    <p:extLst>
      <p:ext uri="{BB962C8B-B14F-4D97-AF65-F5344CB8AC3E}">
        <p14:creationId xmlns:p14="http://schemas.microsoft.com/office/powerpoint/2010/main" val="364370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392" y="1122363"/>
            <a:ext cx="6175408" cy="2387600"/>
          </a:xfrm>
        </p:spPr>
        <p:txBody>
          <a:bodyPr anchor="b"/>
          <a:lstStyle>
            <a:lvl1pPr algn="ctr">
              <a:defRPr sz="6000">
                <a:solidFill>
                  <a:srgbClr val="070D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392" y="3602038"/>
            <a:ext cx="617540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BBB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132" y="365125"/>
            <a:ext cx="6502667" cy="1325563"/>
          </a:xfrm>
        </p:spPr>
        <p:txBody>
          <a:bodyPr/>
          <a:lstStyle>
            <a:lvl1pPr algn="ctr">
              <a:defRPr>
                <a:solidFill>
                  <a:srgbClr val="070D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132" y="1825625"/>
            <a:ext cx="6502668" cy="4351338"/>
          </a:xfrm>
        </p:spPr>
        <p:txBody>
          <a:bodyPr/>
          <a:lstStyle>
            <a:lvl1pPr>
              <a:buClr>
                <a:srgbClr val="0BBBCF"/>
              </a:buClr>
              <a:defRPr/>
            </a:lvl1pPr>
            <a:lvl2pPr>
              <a:buClr>
                <a:srgbClr val="0BBBCF"/>
              </a:buClr>
              <a:defRPr/>
            </a:lvl2pPr>
            <a:lvl3pPr>
              <a:buClr>
                <a:srgbClr val="0BBBCF"/>
              </a:buClr>
              <a:defRPr/>
            </a:lvl3pPr>
            <a:lvl4pPr>
              <a:buClr>
                <a:srgbClr val="0BBBCF"/>
              </a:buClr>
              <a:defRPr/>
            </a:lvl4pPr>
            <a:lvl5pPr>
              <a:buClr>
                <a:srgbClr val="0BBBC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3841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070D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793516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BBB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70D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BBBCF"/>
              </a:buClr>
              <a:defRPr/>
            </a:lvl1pPr>
            <a:lvl2pPr>
              <a:buClr>
                <a:srgbClr val="0BBBCF"/>
              </a:buClr>
              <a:defRPr/>
            </a:lvl2pPr>
            <a:lvl3pPr>
              <a:buClr>
                <a:srgbClr val="0BBBCF"/>
              </a:buClr>
              <a:defRPr/>
            </a:lvl3pPr>
            <a:lvl4pPr>
              <a:buClr>
                <a:srgbClr val="0BBBCF"/>
              </a:buClr>
              <a:defRPr/>
            </a:lvl4pPr>
            <a:lvl5pPr>
              <a:buClr>
                <a:srgbClr val="0BBBC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4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7D40-03BF-C743-92F8-CE6DA2F135E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0B57-C5A5-8C4C-BA62-D45B8244D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3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federation.org/icf-credential/" TargetMode="External"/><Relationship Id="rId2" Type="http://schemas.openxmlformats.org/officeDocument/2006/relationships/hyperlink" Target="https://coachfederation.org/icf-ethic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oachfederation.org/findacoach" TargetMode="External"/><Relationship Id="rId4" Type="http://schemas.openxmlformats.org/officeDocument/2006/relationships/hyperlink" Target="http://coachfederation.org/tps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FF755F-3FEC-4740-872C-503855FA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Value of the </a:t>
            </a:r>
            <a:br>
              <a:rPr lang="en-US" dirty="0"/>
            </a:br>
            <a:r>
              <a:rPr lang="en-US" dirty="0"/>
              <a:t>ICF Credential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298A6FC-E508-4482-A75E-30BA2A556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an ICF Credential, coaches demonstrate their knowledge, skill, and commitment to high ethical and professional standards.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also a 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0458" cy="4351338"/>
          </a:xfrm>
        </p:spPr>
        <p:txBody>
          <a:bodyPr>
            <a:normAutofit/>
          </a:bodyPr>
          <a:lstStyle/>
          <a:p>
            <a:r>
              <a:rPr lang="en-US" dirty="0"/>
              <a:t>CCF profile listing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Free searchable directory that allows for potential clients to connect with a coach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Don’t forget to update your profile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Consider Enhanced Listing </a:t>
            </a:r>
          </a:p>
          <a:p>
            <a:pPr marL="457200" lvl="1" indent="0">
              <a:buNone/>
            </a:pPr>
            <a:r>
              <a:rPr lang="en-US" dirty="0"/>
              <a:t>    for extra profile features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11104" r="6723" b="2798"/>
          <a:stretch/>
        </p:blipFill>
        <p:spPr bwMode="auto">
          <a:xfrm>
            <a:off x="7263902" y="1963328"/>
            <a:ext cx="4928098" cy="40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1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E2AE-AC45-404D-BEF7-E66A6B8EA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77107-37D5-46C9-9867-E347F8916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569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46738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ICF Code of Ethics</a:t>
            </a:r>
            <a:br>
              <a:rPr lang="en-US" dirty="0"/>
            </a:br>
            <a:r>
              <a:rPr lang="en-US" dirty="0">
                <a:hlinkClick r:id="rId2"/>
              </a:rPr>
              <a:t>coachfederation.org/icf-ethics/</a:t>
            </a:r>
            <a:br>
              <a:rPr lang="en-US" dirty="0"/>
            </a:br>
            <a:endParaRPr lang="en-US" sz="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Individual Credentialing </a:t>
            </a:r>
            <a:r>
              <a:rPr lang="en-US" dirty="0">
                <a:hlinkClick r:id="rId3"/>
              </a:rPr>
              <a:t>coachfederation.org/</a:t>
            </a:r>
            <a:r>
              <a:rPr lang="en-US" dirty="0" err="1">
                <a:hlinkClick r:id="rId3"/>
              </a:rPr>
              <a:t>icf</a:t>
            </a:r>
            <a:r>
              <a:rPr lang="en-US" dirty="0">
                <a:hlinkClick r:id="rId3"/>
              </a:rPr>
              <a:t>-credential/ 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Program Search Service </a:t>
            </a:r>
            <a:r>
              <a:rPr lang="en-US" dirty="0">
                <a:hlinkClick r:id="rId4"/>
              </a:rPr>
              <a:t>coachfederation.org/</a:t>
            </a:r>
            <a:r>
              <a:rPr lang="en-US" dirty="0" err="1">
                <a:hlinkClick r:id="rId4"/>
              </a:rPr>
              <a:t>tpss</a:t>
            </a:r>
            <a:br>
              <a:rPr lang="en-US" dirty="0"/>
            </a:br>
            <a:endParaRPr lang="en-US" sz="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Credentialed Coach Finder</a:t>
            </a:r>
            <a:br>
              <a:rPr lang="en-US" dirty="0"/>
            </a:br>
            <a:r>
              <a:rPr lang="en-US" dirty="0">
                <a:hlinkClick r:id="rId5"/>
              </a:rPr>
              <a:t>coachfederation.org/</a:t>
            </a:r>
            <a:r>
              <a:rPr lang="en-US" dirty="0" err="1">
                <a:hlinkClick r:id="rId5"/>
              </a:rPr>
              <a:t>findacoach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6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2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Largest global member network of professional coaches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Over 30,000 ICF Members in 130+ countries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Over 24,000 ICF Credential-holders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than 130 Chapters in 70+ countries</a:t>
            </a:r>
          </a:p>
          <a:p>
            <a:r>
              <a:rPr lang="en-US" dirty="0"/>
              <a:t>All ICF Members must possess a foundational level of coach-specific training</a:t>
            </a:r>
          </a:p>
          <a:p>
            <a:r>
              <a:rPr lang="en-US" dirty="0"/>
              <a:t>ICF Members and Credential-holders must adhere to the ICF Code of Ethics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9261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ICF Credential is the only globally recognized professional coaching certification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ICF Credential-holders are part of a self-regulating group of elite coaches who provide accountability to clients and the coaching profession as a whole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They pursue and complete rigorous education and practice requirements that provide unquestioned legitimacy to their commitment to excellence in coaching</a:t>
            </a:r>
          </a:p>
        </p:txBody>
      </p:sp>
    </p:spTree>
    <p:extLst>
      <p:ext uri="{BB962C8B-B14F-4D97-AF65-F5344CB8AC3E}">
        <p14:creationId xmlns:p14="http://schemas.microsoft.com/office/powerpoint/2010/main" val="196679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>
            <a:normAutofit/>
          </a:bodyPr>
          <a:lstStyle/>
          <a:p>
            <a:r>
              <a:rPr lang="en-US" dirty="0"/>
              <a:t>Credentials are important to consumers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Among those who have been in a coaching relationship, </a:t>
            </a:r>
            <a:r>
              <a:rPr lang="en-US" b="1" dirty="0"/>
              <a:t>83%</a:t>
            </a:r>
            <a:r>
              <a:rPr lang="en-US" dirty="0"/>
              <a:t> said certification/credential is important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 those aware of coaching but not yet been in coaching relationship, </a:t>
            </a:r>
            <a:r>
              <a:rPr lang="en-US" b="1" dirty="0"/>
              <a:t>76%</a:t>
            </a:r>
            <a:r>
              <a:rPr lang="en-US" dirty="0"/>
              <a:t> considered certification/credential important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A17A2-2D2A-4A5D-AB1A-776467D6C094}"/>
              </a:ext>
            </a:extLst>
          </p:cNvPr>
          <p:cNvSpPr txBox="1"/>
          <p:nvPr/>
        </p:nvSpPr>
        <p:spPr>
          <a:xfrm>
            <a:off x="7135761" y="6384663"/>
            <a:ext cx="4837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</a:rPr>
              <a:t>2017 ICF Global Consumer Awareness Study</a:t>
            </a:r>
          </a:p>
        </p:txBody>
      </p:sp>
    </p:spTree>
    <p:extLst>
      <p:ext uri="{BB962C8B-B14F-4D97-AF65-F5344CB8AC3E}">
        <p14:creationId xmlns:p14="http://schemas.microsoft.com/office/powerpoint/2010/main" val="35274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Consumers are more satisfied with coaching experience if their coach is credentialed and more likely to recommend</a:t>
            </a:r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88% </a:t>
            </a:r>
            <a:r>
              <a:rPr lang="en-US" dirty="0"/>
              <a:t>of consumers who participated in a coaching relationship said they were satisfied with the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94% </a:t>
            </a:r>
            <a:r>
              <a:rPr lang="en-US" dirty="0"/>
              <a:t>of consumers who participated in a coaching relationship with a credentialed coach said they were satisfied with the experience</a:t>
            </a:r>
          </a:p>
          <a:p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3A9D1-351A-434B-8840-0138B20A2D51}"/>
              </a:ext>
            </a:extLst>
          </p:cNvPr>
          <p:cNvSpPr txBox="1"/>
          <p:nvPr/>
        </p:nvSpPr>
        <p:spPr>
          <a:xfrm>
            <a:off x="7135761" y="6384663"/>
            <a:ext cx="4837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</a:rPr>
              <a:t>2017 ICF Global Consumer Awareness Study</a:t>
            </a:r>
          </a:p>
        </p:txBody>
      </p:sp>
    </p:spTree>
    <p:extLst>
      <p:ext uri="{BB962C8B-B14F-4D97-AF65-F5344CB8AC3E}">
        <p14:creationId xmlns:p14="http://schemas.microsoft.com/office/powerpoint/2010/main" val="40091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Higher-reported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to a peer without a credential, Credentialed coach practitioners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Command higher fees from coaching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 more clients and greater annual revenue from coaching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D3773-BDF1-415F-881F-75E9B331C9EA}"/>
              </a:ext>
            </a:extLst>
          </p:cNvPr>
          <p:cNvSpPr txBox="1"/>
          <p:nvPr/>
        </p:nvSpPr>
        <p:spPr>
          <a:xfrm>
            <a:off x="7135761" y="6384663"/>
            <a:ext cx="4837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</a:rPr>
              <a:t>2016 ICF Global Coaching Study</a:t>
            </a:r>
          </a:p>
        </p:txBody>
      </p:sp>
    </p:spTree>
    <p:extLst>
      <p:ext uri="{BB962C8B-B14F-4D97-AF65-F5344CB8AC3E}">
        <p14:creationId xmlns:p14="http://schemas.microsoft.com/office/powerpoint/2010/main" val="101392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Professional Development (CPD)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ICF Credential paths provide good foundation for coaching</a:t>
            </a:r>
          </a:p>
          <a:p>
            <a:r>
              <a:rPr lang="en-US" dirty="0"/>
              <a:t>ICF Credential paths encourage CPD</a:t>
            </a:r>
          </a:p>
          <a:p>
            <a:r>
              <a:rPr lang="en-US" dirty="0"/>
              <a:t>Ongoing learning and reflective practices enhance capacity to deliver professional coaching</a:t>
            </a:r>
          </a:p>
        </p:txBody>
      </p:sp>
    </p:spTree>
    <p:extLst>
      <p:ext uri="{BB962C8B-B14F-4D97-AF65-F5344CB8AC3E}">
        <p14:creationId xmlns:p14="http://schemas.microsoft.com/office/powerpoint/2010/main" val="42756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ICF Membership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Meets requirement to join ICF</a:t>
            </a:r>
          </a:p>
          <a:p>
            <a:r>
              <a:rPr lang="en-US" dirty="0"/>
              <a:t>Some benefits of ICF Membership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Networking and professional development opportunities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Access to cutting-edge research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Business development opportunities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Significant discount on initial and renewal applications for an ICF Credential</a:t>
            </a:r>
          </a:p>
        </p:txBody>
      </p:sp>
    </p:spTree>
    <p:extLst>
      <p:ext uri="{BB962C8B-B14F-4D97-AF65-F5344CB8AC3E}">
        <p14:creationId xmlns:p14="http://schemas.microsoft.com/office/powerpoint/2010/main" val="206800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392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1_Office Theme</vt:lpstr>
      <vt:lpstr>2_Office Theme</vt:lpstr>
      <vt:lpstr>Value of the  ICF Credential</vt:lpstr>
      <vt:lpstr>Overview of ICF</vt:lpstr>
      <vt:lpstr>Value</vt:lpstr>
      <vt:lpstr>Recognition of Excellence</vt:lpstr>
      <vt:lpstr>Recognition of Excellence</vt:lpstr>
      <vt:lpstr>Consumer Satisfaction</vt:lpstr>
      <vt:lpstr>Higher-reported Income</vt:lpstr>
      <vt:lpstr>Continuous Professional Development (CPD)</vt:lpstr>
      <vt:lpstr>ICF Membership Eligibility</vt:lpstr>
      <vt:lpstr>If also a Member…</vt:lpstr>
      <vt:lpstr>Resources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Loboyko</dc:creator>
  <cp:lastModifiedBy>Lisa Cunningham</cp:lastModifiedBy>
  <cp:revision>14</cp:revision>
  <dcterms:created xsi:type="dcterms:W3CDTF">2018-01-18T15:13:14Z</dcterms:created>
  <dcterms:modified xsi:type="dcterms:W3CDTF">2018-07-31T16:53:55Z</dcterms:modified>
</cp:coreProperties>
</file>